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51" r:id="rId4"/>
  </p:sldMasterIdLst>
  <p:notesMasterIdLst>
    <p:notesMasterId r:id="rId13"/>
  </p:notesMasterIdLst>
  <p:sldIdLst>
    <p:sldId id="256" r:id="rId5"/>
    <p:sldId id="264" r:id="rId6"/>
    <p:sldId id="257" r:id="rId7"/>
    <p:sldId id="263" r:id="rId8"/>
    <p:sldId id="260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7990B-1DD4-471D-B141-BB7A0B8E6BDB}" type="datetimeFigureOut">
              <a:rPr lang="en-US"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1AC50-464B-4FC4-831A-89C963C0A87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4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1AC50-464B-4FC4-831A-89C963C0A875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1AC50-464B-4FC4-831A-89C963C0A87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71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1AC50-464B-4FC4-831A-89C963C0A87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0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1AC50-464B-4FC4-831A-89C963C0A87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76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1AC50-464B-4FC4-831A-89C963C0A875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82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1AC50-464B-4FC4-831A-89C963C0A875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46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1AC50-464B-4FC4-831A-89C963C0A875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2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1AC50-464B-4FC4-831A-89C963C0A875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2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0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8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9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66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8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56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4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5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8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6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5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5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FA7AC5-6045-4418-8E60-F48788734473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58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52" r:id="rId1"/>
    <p:sldLayoutId id="2147485253" r:id="rId2"/>
    <p:sldLayoutId id="2147485254" r:id="rId3"/>
    <p:sldLayoutId id="2147485255" r:id="rId4"/>
    <p:sldLayoutId id="2147485256" r:id="rId5"/>
    <p:sldLayoutId id="2147485257" r:id="rId6"/>
    <p:sldLayoutId id="2147485258" r:id="rId7"/>
    <p:sldLayoutId id="2147485259" r:id="rId8"/>
    <p:sldLayoutId id="2147485260" r:id="rId9"/>
    <p:sldLayoutId id="2147485261" r:id="rId10"/>
    <p:sldLayoutId id="2147485262" r:id="rId11"/>
    <p:sldLayoutId id="2147485263" r:id="rId12"/>
    <p:sldLayoutId id="2147485264" r:id="rId13"/>
    <p:sldLayoutId id="2147485265" r:id="rId14"/>
    <p:sldLayoutId id="2147485266" r:id="rId15"/>
    <p:sldLayoutId id="2147485267" r:id="rId16"/>
    <p:sldLayoutId id="2147485268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4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069" y="521426"/>
            <a:ext cx="9144000" cy="23876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7200" dirty="0">
                <a:solidFill>
                  <a:srgbClr val="D9BB55"/>
                </a:solidFill>
                <a:latin typeface="Sylfaen"/>
              </a:rPr>
              <a:t>Roberto Clemente</a:t>
            </a:r>
            <a:r>
              <a:rPr lang="en-US" sz="7200" dirty="0">
                <a:solidFill>
                  <a:srgbClr val="FFFFFF"/>
                </a:solidFill>
                <a:latin typeface="Franklin Gothic Medium"/>
              </a:rPr>
              <a:t/>
            </a:r>
            <a:br>
              <a:rPr lang="en-US" sz="7200" dirty="0">
                <a:solidFill>
                  <a:srgbClr val="FFFFFF"/>
                </a:solidFill>
                <a:latin typeface="Franklin Gothic Medium"/>
              </a:rPr>
            </a:br>
            <a:r>
              <a:rPr lang="en-US" sz="7200" dirty="0">
                <a:solidFill>
                  <a:srgbClr val="FFFFFF"/>
                </a:solidFill>
                <a:latin typeface="Franklin Gothic Medium"/>
              </a:rPr>
              <a:t/>
            </a:r>
            <a:br>
              <a:rPr lang="en-US" sz="7200" dirty="0">
                <a:solidFill>
                  <a:srgbClr val="FFFFFF"/>
                </a:solidFill>
                <a:latin typeface="Franklin Gothic Medium"/>
              </a:rPr>
            </a:br>
            <a:endParaRPr lang="en-US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169" y="1473822"/>
            <a:ext cx="9144000" cy="1655762"/>
          </a:xfrm>
        </p:spPr>
        <p:txBody>
          <a:bodyPr/>
          <a:lstStyle/>
          <a:p>
            <a:r>
              <a:rPr lang="en-US" sz="2600" b="1" dirty="0">
                <a:solidFill>
                  <a:srgbClr val="D9BB55"/>
                </a:solidFill>
                <a:latin typeface="Sylfaen"/>
              </a:rPr>
              <a:t>by: Sam, Ben, and Nick</a:t>
            </a:r>
          </a:p>
        </p:txBody>
      </p:sp>
      <p:pic>
        <p:nvPicPr>
          <p:cNvPr id="4" name="Picture 3" descr="Clemente-Roberto-9655_8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54" y="2301703"/>
            <a:ext cx="3167753" cy="4028718"/>
          </a:xfrm>
          <a:prstGeom prst="rect">
            <a:avLst/>
          </a:prstGeom>
        </p:spPr>
      </p:pic>
      <p:pic>
        <p:nvPicPr>
          <p:cNvPr id="5" name="Picture 4" descr="new-pittsburgh-pirates-logo-20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043" y="2403348"/>
            <a:ext cx="4062014" cy="382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3" name="voltage.wav"/>
          </p:stSnd>
        </p:sndAc>
      </p:transition>
    </mc:Choice>
    <mc:Fallback xmlns="">
      <p:transition spd="slow">
        <p:fade/>
        <p:sndAc>
          <p:stSnd>
            <p:snd r:embed="rId7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63" y="187222"/>
            <a:ext cx="8534400" cy="1507067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ylfaen"/>
              </a:rPr>
              <a:t>Childhood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79" y="2501635"/>
            <a:ext cx="7258996" cy="2508408"/>
          </a:xfrm>
          <a:solidFill>
            <a:schemeClr val="accent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Sylfaen"/>
              </a:rPr>
              <a:t>Roberto was born in San Juan, Puerto Rico August 18, 1939 </a:t>
            </a:r>
          </a:p>
          <a:p>
            <a:r>
              <a:rPr lang="en-US" b="1" dirty="0">
                <a:solidFill>
                  <a:schemeClr val="bg1"/>
                </a:solidFill>
                <a:latin typeface="Sylfaen"/>
              </a:rPr>
              <a:t>dad was a sugar-cane worker</a:t>
            </a:r>
          </a:p>
          <a:p>
            <a:r>
              <a:rPr lang="en-US" b="1" dirty="0">
                <a:solidFill>
                  <a:schemeClr val="bg1"/>
                </a:solidFill>
                <a:latin typeface="Sylfaen"/>
              </a:rPr>
              <a:t>baseball career started right after high school</a:t>
            </a:r>
          </a:p>
          <a:p>
            <a:r>
              <a:rPr lang="en-US" b="1" dirty="0">
                <a:solidFill>
                  <a:schemeClr val="bg1"/>
                </a:solidFill>
                <a:latin typeface="Sylfaen"/>
              </a:rPr>
              <a:t>was the youngest of  7 kids</a:t>
            </a:r>
          </a:p>
          <a:p>
            <a:r>
              <a:rPr lang="en-US" b="1" dirty="0">
                <a:solidFill>
                  <a:schemeClr val="bg1"/>
                </a:solidFill>
                <a:latin typeface="Sylfaen"/>
              </a:rPr>
              <a:t>mom did the laundry, ran a grocery store, and did work at the sugar-cane plantation</a:t>
            </a:r>
          </a:p>
        </p:txBody>
      </p:sp>
      <p:pic>
        <p:nvPicPr>
          <p:cNvPr id="1026" name="Picture 2" descr="http://cdn1-www.craveonline.com/assets/uploads/2013/03/kid-softball-prodig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11573" r="13999"/>
          <a:stretch/>
        </p:blipFill>
        <p:spPr bwMode="auto">
          <a:xfrm>
            <a:off x="7523018" y="427807"/>
            <a:ext cx="3953290" cy="285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968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32" y="225987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Century"/>
              </a:rPr>
              <a:t>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813" y="393818"/>
            <a:ext cx="9104842" cy="3575510"/>
          </a:xfrm>
        </p:spPr>
        <p:txBody>
          <a:bodyPr/>
          <a:lstStyle/>
          <a:p>
            <a:endParaRPr lang="en-US" dirty="0"/>
          </a:p>
          <a:p>
            <a:r>
              <a:rPr lang="en-US" b="1" dirty="0">
                <a:solidFill>
                  <a:schemeClr val="accent3"/>
                </a:solidFill>
                <a:latin typeface="Sylfaen"/>
              </a:rPr>
              <a:t>On November 14, 1964 Clemente married Vera Cristina </a:t>
            </a:r>
            <a:r>
              <a:rPr lang="en-US" b="1" dirty="0" err="1">
                <a:solidFill>
                  <a:schemeClr val="accent3"/>
                </a:solidFill>
                <a:latin typeface="Sylfaen"/>
              </a:rPr>
              <a:t>Zabala</a:t>
            </a:r>
            <a:endParaRPr lang="en-US" b="1" dirty="0">
              <a:solidFill>
                <a:schemeClr val="accent3"/>
              </a:solidFill>
              <a:latin typeface="Sylfaen"/>
            </a:endParaRPr>
          </a:p>
          <a:p>
            <a:r>
              <a:rPr lang="en-US" b="1" dirty="0">
                <a:solidFill>
                  <a:schemeClr val="accent3"/>
                </a:solidFill>
                <a:latin typeface="Sylfaen"/>
              </a:rPr>
              <a:t>Clemente's sons were named Roberto Jr., Roberto Enrique, and Luis Clemente</a:t>
            </a:r>
          </a:p>
          <a:p>
            <a:r>
              <a:rPr lang="en-US" b="1" dirty="0">
                <a:solidFill>
                  <a:schemeClr val="accent3"/>
                </a:solidFill>
                <a:latin typeface="Sylfaen"/>
              </a:rPr>
              <a:t>Clemente's sons were 6, 5, and 2 when their dad died in 1972 </a:t>
            </a:r>
          </a:p>
        </p:txBody>
      </p:sp>
      <p:pic>
        <p:nvPicPr>
          <p:cNvPr id="4" name="Picture 3" descr="mlb_a_clementer3_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84" y="3786953"/>
            <a:ext cx="3998385" cy="2663575"/>
          </a:xfrm>
          <a:prstGeom prst="rect">
            <a:avLst/>
          </a:prstGeom>
        </p:spPr>
      </p:pic>
      <p:pic>
        <p:nvPicPr>
          <p:cNvPr id="5" name="Picture 5" descr="Research Projec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931" y="3695128"/>
            <a:ext cx="3391724" cy="275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108" y="205496"/>
            <a:ext cx="8534400" cy="1507067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0000"/>
                </a:solidFill>
                <a:latin typeface="Sylfaen"/>
              </a:rPr>
              <a:t>Major League Career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4913" y="2826987"/>
            <a:ext cx="8582905" cy="4027291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Sylfaen"/>
              </a:rPr>
              <a:t>Roberto played on the Crabbers, and as he got older he played on the Pittsburg </a:t>
            </a:r>
            <a:r>
              <a:rPr lang="en-US" b="1" dirty="0" smtClean="0">
                <a:solidFill>
                  <a:srgbClr val="000000"/>
                </a:solidFill>
                <a:latin typeface="Sylfaen"/>
              </a:rPr>
              <a:t>Pirates, </a:t>
            </a:r>
            <a:r>
              <a:rPr lang="en-US" b="1" dirty="0">
                <a:solidFill>
                  <a:srgbClr val="000000"/>
                </a:solidFill>
                <a:latin typeface="Sylfaen"/>
              </a:rPr>
              <a:t>Brooklyn Dodgers</a:t>
            </a:r>
          </a:p>
          <a:p>
            <a:r>
              <a:rPr lang="en-US" b="1" dirty="0">
                <a:solidFill>
                  <a:srgbClr val="000000"/>
                </a:solidFill>
                <a:latin typeface="Sylfaen"/>
              </a:rPr>
              <a:t>w</a:t>
            </a:r>
            <a:r>
              <a:rPr lang="en-US" b="1" dirty="0" smtClean="0">
                <a:solidFill>
                  <a:srgbClr val="000000"/>
                </a:solidFill>
                <a:latin typeface="Sylfaen"/>
              </a:rPr>
              <a:t>as the 1</a:t>
            </a:r>
            <a:r>
              <a:rPr lang="en-US" b="1" baseline="30000" dirty="0" smtClean="0">
                <a:solidFill>
                  <a:srgbClr val="000000"/>
                </a:solidFill>
                <a:latin typeface="Sylfaen"/>
              </a:rPr>
              <a:t>st</a:t>
            </a:r>
            <a:r>
              <a:rPr lang="en-US" b="1" dirty="0" smtClean="0">
                <a:solidFill>
                  <a:srgbClr val="000000"/>
                </a:solidFill>
                <a:latin typeface="Sylfaen"/>
              </a:rPr>
              <a:t> Hispanic player to reach 3,000 hits including 240 home runs   </a:t>
            </a:r>
            <a:endParaRPr lang="en-US" b="1" dirty="0">
              <a:solidFill>
                <a:srgbClr val="000000"/>
              </a:solidFill>
              <a:latin typeface="Sylfaen"/>
            </a:endParaRPr>
          </a:p>
          <a:p>
            <a:r>
              <a:rPr lang="en-US" b="1" dirty="0">
                <a:solidFill>
                  <a:srgbClr val="000000"/>
                </a:solidFill>
                <a:latin typeface="Sylfaen"/>
              </a:rPr>
              <a:t>h</a:t>
            </a:r>
            <a:r>
              <a:rPr lang="en-US" b="1" dirty="0" smtClean="0">
                <a:solidFill>
                  <a:srgbClr val="000000"/>
                </a:solidFill>
                <a:latin typeface="Sylfaen"/>
              </a:rPr>
              <a:t>e </a:t>
            </a:r>
            <a:r>
              <a:rPr lang="en-US" b="1" dirty="0">
                <a:solidFill>
                  <a:srgbClr val="000000"/>
                </a:solidFill>
                <a:latin typeface="Sylfaen"/>
              </a:rPr>
              <a:t>played MLB from 1955-1972</a:t>
            </a:r>
          </a:p>
          <a:p>
            <a:r>
              <a:rPr lang="en-US" b="1" dirty="0">
                <a:solidFill>
                  <a:srgbClr val="000000"/>
                </a:solidFill>
                <a:latin typeface="Sylfaen"/>
              </a:rPr>
              <a:t>Roberto played baseball in 2 different countries</a:t>
            </a:r>
          </a:p>
          <a:p>
            <a:r>
              <a:rPr lang="en-US" b="1" dirty="0">
                <a:solidFill>
                  <a:srgbClr val="000000"/>
                </a:solidFill>
                <a:latin typeface="Sylfaen"/>
              </a:rPr>
              <a:t>Clemente was well liked by his teammates</a:t>
            </a:r>
          </a:p>
          <a:p>
            <a:r>
              <a:rPr lang="en-US" b="1" dirty="0">
                <a:solidFill>
                  <a:srgbClr val="000000"/>
                </a:solidFill>
                <a:latin typeface="Sylfaen"/>
              </a:rPr>
              <a:t>he never let injuries get in the way of playing a good </a:t>
            </a:r>
            <a:r>
              <a:rPr lang="en-US" b="1" dirty="0" smtClean="0">
                <a:solidFill>
                  <a:srgbClr val="000000"/>
                </a:solidFill>
                <a:latin typeface="Sylfaen"/>
              </a:rPr>
              <a:t>game</a:t>
            </a:r>
          </a:p>
          <a:p>
            <a:r>
              <a:rPr lang="en-US" b="1" dirty="0">
                <a:solidFill>
                  <a:schemeClr val="bg1"/>
                </a:solidFill>
                <a:latin typeface="Sylfaen" panose="010A0502050306030303" pitchFamily="18" charset="0"/>
              </a:rPr>
              <a:t>won the Golden Glove Award 12 years straight for his impressive work as a right fielder</a:t>
            </a:r>
          </a:p>
        </p:txBody>
      </p:sp>
      <p:pic>
        <p:nvPicPr>
          <p:cNvPr id="4" name="Picture 3" descr="Clemente-Roberto-3000th-h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74" y="244024"/>
            <a:ext cx="3063981" cy="2664744"/>
          </a:xfrm>
          <a:prstGeom prst="rect">
            <a:avLst/>
          </a:prstGeom>
        </p:spPr>
      </p:pic>
      <p:pic>
        <p:nvPicPr>
          <p:cNvPr id="5" name="Picture 4" descr="El Guante de Oro que fue otorgado al tercera base de los Oakland ..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1664" y="244024"/>
            <a:ext cx="2210813" cy="2774570"/>
          </a:xfrm>
          <a:prstGeom prst="rect">
            <a:avLst/>
          </a:prstGeom>
        </p:spPr>
      </p:pic>
      <p:pic>
        <p:nvPicPr>
          <p:cNvPr id="6" name="Picture 5" descr="... DC: National Museum of American History - Roberto Clemente uniform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810" y="3356481"/>
            <a:ext cx="2185284" cy="3290781"/>
          </a:xfrm>
          <a:prstGeom prst="rect">
            <a:avLst/>
          </a:prstGeom>
        </p:spPr>
      </p:pic>
      <p:pic>
        <p:nvPicPr>
          <p:cNvPr id="2050" name="Picture 2" descr="ecb0976ca087c73eeec84a3605cd22ff.jpg (595×480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664" y="4108849"/>
            <a:ext cx="1814211" cy="146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181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  <p:sndAc>
          <p:stSnd>
            <p:snd r:embed="rId3" name="chimes.wav"/>
          </p:stSnd>
        </p:sndAc>
      </p:transition>
    </mc:Choice>
    <mc:Fallback xmlns="">
      <p:transition spd="slow" advTm="0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65798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D9BB55"/>
                </a:solidFill>
                <a:latin typeface="Sylfaen"/>
              </a:rPr>
              <a:t>Later </a:t>
            </a:r>
            <a:r>
              <a:rPr lang="en-US" b="1" dirty="0" smtClean="0">
                <a:solidFill>
                  <a:srgbClr val="D9BB55"/>
                </a:solidFill>
                <a:latin typeface="Sylfaen"/>
              </a:rPr>
              <a:t>Years</a:t>
            </a:r>
            <a:endParaRPr lang="en-US" b="1" dirty="0">
              <a:solidFill>
                <a:srgbClr val="D9BB55"/>
              </a:solidFill>
              <a:latin typeface="Sylfae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459" y="2414942"/>
            <a:ext cx="7566483" cy="28798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9B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Roberto Clemente's greatness made him the diamond</a:t>
            </a:r>
          </a:p>
          <a:p>
            <a:r>
              <a:rPr lang="en-US" dirty="0">
                <a:solidFill>
                  <a:srgbClr val="D9B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solidFill>
                  <a:srgbClr val="D9B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elping </a:t>
            </a:r>
            <a:r>
              <a:rPr lang="en-US" dirty="0">
                <a:solidFill>
                  <a:srgbClr val="D9B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 represented the way he lived and the way he died</a:t>
            </a:r>
          </a:p>
          <a:p>
            <a:r>
              <a:rPr lang="en-US" dirty="0">
                <a:solidFill>
                  <a:srgbClr val="D9B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D9B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fter </a:t>
            </a:r>
            <a:r>
              <a:rPr lang="en-US" dirty="0">
                <a:solidFill>
                  <a:srgbClr val="D9B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died in 1974 his family built Sports City in Puerto Rico for poor kids</a:t>
            </a:r>
          </a:p>
          <a:p>
            <a:r>
              <a:rPr lang="en-US" dirty="0">
                <a:solidFill>
                  <a:srgbClr val="D9B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D9B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solidFill>
                  <a:srgbClr val="D9B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 he was awarded the Presidential Medal of Freedom</a:t>
            </a:r>
          </a:p>
          <a:p>
            <a:r>
              <a:rPr lang="en-US" dirty="0">
                <a:solidFill>
                  <a:srgbClr val="D9B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solidFill>
                  <a:srgbClr val="D9B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>
                <a:solidFill>
                  <a:srgbClr val="D9B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bought a house for his parents</a:t>
            </a:r>
          </a:p>
        </p:txBody>
      </p:sp>
      <p:pic>
        <p:nvPicPr>
          <p:cNvPr id="4" name="Picture 3" descr="roberto-clemente-2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942" y="1208191"/>
            <a:ext cx="3694113" cy="417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259" y="403031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rgbClr val="0C0C0C"/>
                </a:solidFill>
                <a:latin typeface="Sylfaen"/>
              </a:rPr>
              <a:t>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386" y="975444"/>
            <a:ext cx="8534400" cy="3615267"/>
          </a:xfrm>
        </p:spPr>
        <p:txBody>
          <a:bodyPr/>
          <a:lstStyle/>
          <a:p>
            <a:r>
              <a:rPr lang="en-US" b="1" dirty="0">
                <a:solidFill>
                  <a:srgbClr val="0C0C0C"/>
                </a:solidFill>
                <a:latin typeface="Sylfaen"/>
              </a:rPr>
              <a:t>Clemente died on a break from his baseball career at Puerto Rico going to a nearby country hit by an earthquake to help </a:t>
            </a:r>
          </a:p>
          <a:p>
            <a:r>
              <a:rPr lang="en-US" b="1" dirty="0">
                <a:solidFill>
                  <a:srgbClr val="0C0C0C"/>
                </a:solidFill>
                <a:latin typeface="Sylfaen"/>
              </a:rPr>
              <a:t>he went by plane</a:t>
            </a:r>
          </a:p>
          <a:p>
            <a:r>
              <a:rPr lang="en-US" b="1" dirty="0">
                <a:solidFill>
                  <a:srgbClr val="0C0C0C"/>
                </a:solidFill>
                <a:latin typeface="Sylfaen"/>
              </a:rPr>
              <a:t>tragically the plane crashed as it was lifting off </a:t>
            </a:r>
          </a:p>
          <a:p>
            <a:r>
              <a:rPr lang="en-US" b="1" dirty="0">
                <a:solidFill>
                  <a:srgbClr val="0C0C0C"/>
                </a:solidFill>
                <a:latin typeface="Sylfaen"/>
              </a:rPr>
              <a:t>Clemente did not survive</a:t>
            </a:r>
          </a:p>
          <a:p>
            <a:r>
              <a:rPr lang="en-US" b="1" dirty="0">
                <a:solidFill>
                  <a:srgbClr val="0C0C0C"/>
                </a:solidFill>
                <a:latin typeface="Sylfaen"/>
              </a:rPr>
              <a:t>b</a:t>
            </a:r>
            <a:r>
              <a:rPr lang="en-US" b="1" dirty="0" smtClean="0">
                <a:solidFill>
                  <a:srgbClr val="0C0C0C"/>
                </a:solidFill>
                <a:latin typeface="Sylfaen"/>
              </a:rPr>
              <a:t>orn </a:t>
            </a:r>
            <a:r>
              <a:rPr lang="en-US" b="1" dirty="0">
                <a:solidFill>
                  <a:srgbClr val="0C0C0C"/>
                </a:solidFill>
                <a:latin typeface="Sylfaen"/>
              </a:rPr>
              <a:t>on August 18, 1939 died on Dec. 31, </a:t>
            </a:r>
          </a:p>
          <a:p>
            <a:r>
              <a:rPr lang="en-US" b="1" dirty="0">
                <a:solidFill>
                  <a:srgbClr val="0C0C0C"/>
                </a:solidFill>
                <a:latin typeface="Sylfaen"/>
              </a:rPr>
              <a:t>died at the age of 38 in 1972</a:t>
            </a:r>
          </a:p>
        </p:txBody>
      </p:sp>
      <p:pic>
        <p:nvPicPr>
          <p:cNvPr id="4" name="Picture 3" descr="thZZS73S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164" y="3121025"/>
            <a:ext cx="3055761" cy="3014912"/>
          </a:xfrm>
          <a:prstGeom prst="rect">
            <a:avLst/>
          </a:prstGeom>
        </p:spPr>
      </p:pic>
      <p:pic>
        <p:nvPicPr>
          <p:cNvPr id="5" name="Picture 4" descr="ROBERTO CLEMENTE WALKER PITTSBURGH N.L. 1955-1972 MEMBER OF EXCLUSIVE ..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932" y="3844559"/>
            <a:ext cx="2274020" cy="282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5:prstTrans xmlns:p15="http://schemas.microsoft.com/office/powerpoint/2012/main" prst="fracture"/>
        <p:sndAc>
          <p:stSnd>
            <p:snd r:embed="rId3" name="hammer.wav"/>
          </p:stSnd>
        </p:sndAc>
      </p:transition>
    </mc:Choice>
    <mc:Fallback xmlns="">
      <p:transition spd="slow">
        <p:fade/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92" y="262957"/>
            <a:ext cx="8534400" cy="1507067"/>
          </a:xfrm>
        </p:spPr>
        <p:txBody>
          <a:bodyPr/>
          <a:lstStyle/>
          <a:p>
            <a:pPr algn="ctr"/>
            <a:r>
              <a:rPr lang="en-US" b="1">
                <a:solidFill>
                  <a:srgbClr val="D9BB55"/>
                </a:solidFill>
                <a:latin typeface="Century Schoolbook"/>
              </a:rPr>
              <a:t>Fun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92" y="1508735"/>
            <a:ext cx="8534400" cy="36152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9BB55"/>
                </a:solidFill>
                <a:latin typeface="Sylfaen"/>
              </a:rPr>
              <a:t>Roberto broke the color barrier</a:t>
            </a:r>
          </a:p>
          <a:p>
            <a:r>
              <a:rPr lang="en-US" b="1" dirty="0">
                <a:solidFill>
                  <a:srgbClr val="D9BB55"/>
                </a:solidFill>
                <a:latin typeface="Sylfaen"/>
              </a:rPr>
              <a:t>two of his nicknames were Rob or Sweetness</a:t>
            </a:r>
          </a:p>
          <a:p>
            <a:r>
              <a:rPr lang="en-US" b="1" dirty="0">
                <a:solidFill>
                  <a:srgbClr val="D9BB55"/>
                </a:solidFill>
                <a:latin typeface="Sylfaen"/>
              </a:rPr>
              <a:t>now Roberto has a statue and an award</a:t>
            </a:r>
          </a:p>
          <a:p>
            <a:r>
              <a:rPr lang="en-US" b="1" dirty="0">
                <a:solidFill>
                  <a:srgbClr val="D9BB55"/>
                </a:solidFill>
                <a:latin typeface="Sylfaen"/>
              </a:rPr>
              <a:t>real name is Roberto Walker Clemente</a:t>
            </a:r>
          </a:p>
          <a:p>
            <a:r>
              <a:rPr lang="en-US" b="1" dirty="0">
                <a:solidFill>
                  <a:srgbClr val="D9BB55"/>
                </a:solidFill>
                <a:latin typeface="Sylfaen"/>
              </a:rPr>
              <a:t>some baseball cards would say Bob on them</a:t>
            </a:r>
          </a:p>
          <a:p>
            <a:r>
              <a:rPr lang="en-US" b="1" dirty="0">
                <a:solidFill>
                  <a:srgbClr val="D9BB55"/>
                </a:solidFill>
                <a:latin typeface="Sylfaen"/>
              </a:rPr>
              <a:t>Roberto named a son after his brother</a:t>
            </a:r>
          </a:p>
          <a:p>
            <a:r>
              <a:rPr lang="en-US" b="1" dirty="0">
                <a:solidFill>
                  <a:srgbClr val="D9BB55"/>
                </a:solidFill>
                <a:latin typeface="Sylfaen"/>
              </a:rPr>
              <a:t>he joined the U.S. Marine Corps in 1958</a:t>
            </a:r>
          </a:p>
          <a:p>
            <a:r>
              <a:rPr lang="en-US" b="1" dirty="0">
                <a:solidFill>
                  <a:srgbClr val="D9BB55"/>
                </a:solidFill>
                <a:latin typeface="Sylfaen"/>
              </a:rPr>
              <a:t>he was inducted into the Marine Corps Sports hall </a:t>
            </a:r>
            <a:r>
              <a:rPr lang="en-US" b="1" dirty="0" smtClean="0">
                <a:solidFill>
                  <a:srgbClr val="D9BB55"/>
                </a:solidFill>
                <a:latin typeface="Sylfaen"/>
              </a:rPr>
              <a:t>of Fame in 2003</a:t>
            </a:r>
            <a:endParaRPr lang="en-US" b="1" dirty="0">
              <a:solidFill>
                <a:srgbClr val="D9BB55"/>
              </a:solidFill>
              <a:latin typeface="Sylfaen"/>
            </a:endParaRPr>
          </a:p>
        </p:txBody>
      </p:sp>
      <p:pic>
        <p:nvPicPr>
          <p:cNvPr id="4" name="Picture 3" descr="91244932_o02ugHl4_IMG04554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997" y="1770025"/>
            <a:ext cx="2299427" cy="2248874"/>
          </a:xfrm>
          <a:prstGeom prst="rect">
            <a:avLst/>
          </a:prstGeom>
        </p:spPr>
      </p:pic>
      <p:pic>
        <p:nvPicPr>
          <p:cNvPr id="5" name="Picture 4" descr="thCE529HQ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7147" y="573168"/>
            <a:ext cx="27432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24" y="4251935"/>
            <a:ext cx="3564845" cy="23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3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  <p:sndAc>
          <p:stSnd>
            <p:snd r:embed="rId3" name="push.wav"/>
          </p:stSnd>
        </p:sndAc>
      </p:transition>
    </mc:Choice>
    <mc:Fallback xmlns="">
      <p:transition spd="slow">
        <p:fade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057" y="250115"/>
            <a:ext cx="8534400" cy="1507067"/>
          </a:xfrm>
        </p:spPr>
        <p:txBody>
          <a:bodyPr/>
          <a:lstStyle/>
          <a:p>
            <a:pPr algn="ctr"/>
            <a:r>
              <a:rPr lang="en-US" b="1">
                <a:solidFill>
                  <a:srgbClr val="0C0C0C"/>
                </a:solidFill>
                <a:latin typeface="Sylfaen"/>
              </a:rPr>
              <a:t>Qualities of a Hero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1189" y="2255978"/>
            <a:ext cx="8833536" cy="3940780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 dirty="0">
                <a:solidFill>
                  <a:srgbClr val="0C0C0C"/>
                </a:solidFill>
                <a:latin typeface="Sylfaen"/>
              </a:rPr>
              <a:t>brave</a:t>
            </a:r>
          </a:p>
          <a:p>
            <a:r>
              <a:rPr lang="en-US" sz="3200" b="1" dirty="0">
                <a:solidFill>
                  <a:srgbClr val="0C0C0C"/>
                </a:solidFill>
                <a:latin typeface="Sylfaen"/>
              </a:rPr>
              <a:t>strong</a:t>
            </a:r>
          </a:p>
          <a:p>
            <a:r>
              <a:rPr lang="en-US" sz="3200" b="1" dirty="0">
                <a:solidFill>
                  <a:srgbClr val="0C0C0C"/>
                </a:solidFill>
                <a:latin typeface="Sylfaen"/>
              </a:rPr>
              <a:t>helpful</a:t>
            </a:r>
          </a:p>
          <a:p>
            <a:r>
              <a:rPr lang="en-US" sz="3200" b="1" dirty="0">
                <a:solidFill>
                  <a:srgbClr val="0C0C0C"/>
                </a:solidFill>
                <a:latin typeface="Sylfaen"/>
              </a:rPr>
              <a:t>smart</a:t>
            </a:r>
          </a:p>
          <a:p>
            <a:r>
              <a:rPr lang="en-US" sz="3200" b="1" dirty="0">
                <a:solidFill>
                  <a:srgbClr val="0C0C0C"/>
                </a:solidFill>
                <a:latin typeface="Sylfaen"/>
              </a:rPr>
              <a:t>leader</a:t>
            </a:r>
          </a:p>
          <a:p>
            <a:r>
              <a:rPr lang="en-US" sz="3200" b="1" dirty="0">
                <a:solidFill>
                  <a:srgbClr val="0C0C0C"/>
                </a:solidFill>
                <a:latin typeface="Sylfaen"/>
              </a:rPr>
              <a:t>courage</a:t>
            </a:r>
          </a:p>
          <a:p>
            <a:r>
              <a:rPr lang="en-US" sz="3200" b="1" dirty="0">
                <a:solidFill>
                  <a:srgbClr val="0C0C0C"/>
                </a:solidFill>
                <a:latin typeface="Sylfaen"/>
              </a:rPr>
              <a:t>empathy</a:t>
            </a:r>
          </a:p>
          <a:p>
            <a:r>
              <a:rPr lang="en-US" sz="3200" b="1" dirty="0">
                <a:solidFill>
                  <a:srgbClr val="0C0C0C"/>
                </a:solidFill>
                <a:latin typeface="Sylfaen"/>
              </a:rPr>
              <a:t>p</a:t>
            </a:r>
            <a:r>
              <a:rPr lang="en-US" sz="3200" b="1" dirty="0" smtClean="0">
                <a:solidFill>
                  <a:srgbClr val="0C0C0C"/>
                </a:solidFill>
                <a:latin typeface="Sylfaen"/>
              </a:rPr>
              <a:t>erseverance</a:t>
            </a:r>
            <a:endParaRPr lang="en-US" sz="3200" b="1" dirty="0">
              <a:solidFill>
                <a:srgbClr val="0C0C0C"/>
              </a:solidFill>
              <a:latin typeface="Sylfaen"/>
            </a:endParaRPr>
          </a:p>
          <a:p>
            <a:r>
              <a:rPr lang="en-US" sz="3200" b="1" dirty="0">
                <a:solidFill>
                  <a:srgbClr val="0C0C0C"/>
                </a:solidFill>
                <a:latin typeface="Sylfaen"/>
              </a:rPr>
              <a:t>amazing </a:t>
            </a:r>
          </a:p>
          <a:p>
            <a:endParaRPr lang="en-US" sz="3200" b="1" dirty="0">
              <a:solidFill>
                <a:srgbClr val="0C0C0C"/>
              </a:solidFill>
              <a:latin typeface="Sylfaen"/>
            </a:endParaRPr>
          </a:p>
          <a:p>
            <a:pPr algn="ctr"/>
            <a:endParaRPr lang="en-US" sz="3200" b="1" dirty="0">
              <a:solidFill>
                <a:srgbClr val="0C0C0C"/>
              </a:solidFill>
              <a:latin typeface="Sylfaen"/>
            </a:endParaRPr>
          </a:p>
        </p:txBody>
      </p:sp>
      <p:pic>
        <p:nvPicPr>
          <p:cNvPr id="4" name="Picture 3" descr="60_fu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967" y="1321319"/>
            <a:ext cx="3667980" cy="5129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1" y="1884845"/>
            <a:ext cx="3927857" cy="431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6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3016EF188864F95940CD59CAE7082" ma:contentTypeVersion="3" ma:contentTypeDescription="Create a new document." ma:contentTypeScope="" ma:versionID="2d2a55c4bfb48ba4b58a53e35b7f9aa2">
  <xsd:schema xmlns:xsd="http://www.w3.org/2001/XMLSchema" xmlns:xs="http://www.w3.org/2001/XMLSchema" xmlns:p="http://schemas.microsoft.com/office/2006/metadata/properties" xmlns:ns3="f95b026a-3dba-4ad8-a95f-3d7a0bc14d8d" targetNamespace="http://schemas.microsoft.com/office/2006/metadata/properties" ma:root="true" ma:fieldsID="2a63557839b5a5b9d493ce50b8029602" ns3:_="">
    <xsd:import namespace="f95b026a-3dba-4ad8-a95f-3d7a0bc14d8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b026a-3dba-4ad8-a95f-3d7a0bc14d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8CF546-1DE0-4A6C-B7B6-A40C7540AC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5b026a-3dba-4ad8-a95f-3d7a0bc14d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4448DB-2E0E-4ABF-847E-EB4DB0254C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6EF9A6-84F8-48E1-BF6B-B7CA6B7987F4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95b026a-3dba-4ad8-a95f-3d7a0bc14d8d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134</TotalTime>
  <Words>382</Words>
  <Application>Microsoft Office PowerPoint</Application>
  <PresentationFormat>Widescreen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Calibri</vt:lpstr>
      <vt:lpstr>Calibri Light</vt:lpstr>
      <vt:lpstr>Century</vt:lpstr>
      <vt:lpstr>Century Gothic</vt:lpstr>
      <vt:lpstr>Century Schoolbook</vt:lpstr>
      <vt:lpstr>Franklin Gothic Medium</vt:lpstr>
      <vt:lpstr>Sylfaen</vt:lpstr>
      <vt:lpstr>Times New Roman</vt:lpstr>
      <vt:lpstr>Wingdings 3</vt:lpstr>
      <vt:lpstr>Slice</vt:lpstr>
      <vt:lpstr> Roberto Clemente  </vt:lpstr>
      <vt:lpstr>Childhood</vt:lpstr>
      <vt:lpstr>Family</vt:lpstr>
      <vt:lpstr>Major League Career</vt:lpstr>
      <vt:lpstr>Later Years</vt:lpstr>
      <vt:lpstr>Death</vt:lpstr>
      <vt:lpstr>Fun Facts</vt:lpstr>
      <vt:lpstr>Qualities of a Hero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Roberto Clemente</dc:title>
  <dc:creator>Colpitts, Kimberly</dc:creator>
  <cp:lastModifiedBy>Colpitts, Kimberly</cp:lastModifiedBy>
  <cp:revision>93</cp:revision>
  <dcterms:created xsi:type="dcterms:W3CDTF">2012-07-27T01:16:44Z</dcterms:created>
  <dcterms:modified xsi:type="dcterms:W3CDTF">2015-03-31T21:57:16Z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0x0101000A63016EF188864F95940CD59CAE7082</vt:lpwstr>
  </property>
</Properties>
</file>